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56" r:id="rId2"/>
    <p:sldId id="258" r:id="rId3"/>
    <p:sldId id="260" r:id="rId4"/>
    <p:sldId id="259" r:id="rId5"/>
    <p:sldId id="261" r:id="rId6"/>
    <p:sldId id="262" r:id="rId7"/>
    <p:sldId id="270" r:id="rId8"/>
    <p:sldId id="264" r:id="rId9"/>
    <p:sldId id="263" r:id="rId10"/>
    <p:sldId id="271" r:id="rId11"/>
    <p:sldId id="272" r:id="rId12"/>
    <p:sldId id="273" r:id="rId13"/>
    <p:sldId id="274" r:id="rId14"/>
    <p:sldId id="276" r:id="rId15"/>
    <p:sldId id="275" r:id="rId16"/>
    <p:sldId id="277" r:id="rId17"/>
    <p:sldId id="281" r:id="rId18"/>
    <p:sldId id="278" r:id="rId19"/>
    <p:sldId id="279" r:id="rId20"/>
    <p:sldId id="280" r:id="rId21"/>
    <p:sldId id="282" r:id="rId22"/>
    <p:sldId id="283" r:id="rId23"/>
    <p:sldId id="284" r:id="rId24"/>
    <p:sldId id="269" r:id="rId25"/>
    <p:sldId id="285" r:id="rId26"/>
    <p:sldId id="286" r:id="rId27"/>
    <p:sldId id="287" r:id="rId28"/>
    <p:sldId id="298" r:id="rId29"/>
    <p:sldId id="288" r:id="rId30"/>
    <p:sldId id="289" r:id="rId31"/>
    <p:sldId id="290" r:id="rId32"/>
    <p:sldId id="291" r:id="rId33"/>
    <p:sldId id="292" r:id="rId34"/>
    <p:sldId id="293" r:id="rId35"/>
    <p:sldId id="296" r:id="rId36"/>
    <p:sldId id="297" r:id="rId37"/>
    <p:sldId id="266" r:id="rId38"/>
    <p:sldId id="294" r:id="rId39"/>
    <p:sldId id="295" r:id="rId40"/>
    <p:sldId id="267" r:id="rId41"/>
    <p:sldId id="299" r:id="rId42"/>
  </p:sldIdLst>
  <p:sldSz cx="9144000" cy="6858000" type="screen4x3"/>
  <p:notesSz cx="6858000" cy="9144000"/>
  <p:custDataLst>
    <p:tags r:id="rId44"/>
  </p:custDataLst>
  <p:defaultTextStyle>
    <a:defPPr>
      <a:defRPr lang="en-US"/>
    </a:defPPr>
    <a:lvl1pPr algn="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DIN-Light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DIN-Light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DIN-Light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DIN-Light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DIN-Light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DIN-Light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DIN-Light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DIN-Light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DIN-Light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00"/>
    <a:srgbClr val="CC6600"/>
    <a:srgbClr val="996633"/>
    <a:srgbClr val="993300"/>
    <a:srgbClr val="FFCC99"/>
    <a:srgbClr val="CC9900"/>
    <a:srgbClr val="FFCC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>
        <p:scale>
          <a:sx n="100" d="100"/>
          <a:sy n="100" d="100"/>
        </p:scale>
        <p:origin x="-1872" y="-7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>
            <a:extLst>
              <a:ext uri="{FF2B5EF4-FFF2-40B4-BE49-F238E27FC236}">
                <a16:creationId xmlns:a16="http://schemas.microsoft.com/office/drawing/2014/main" id="{353FC7A1-4B41-43B3-925C-BA36FE90914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kumimoji="0" sz="1200"/>
            </a:lvl1pPr>
          </a:lstStyle>
          <a:p>
            <a:endParaRPr lang="en-US" altLang="en-US"/>
          </a:p>
        </p:txBody>
      </p:sp>
      <p:sp>
        <p:nvSpPr>
          <p:cNvPr id="2057" name="Rectangle 9">
            <a:extLst>
              <a:ext uri="{FF2B5EF4-FFF2-40B4-BE49-F238E27FC236}">
                <a16:creationId xmlns:a16="http://schemas.microsoft.com/office/drawing/2014/main" id="{C6E83946-47B2-4563-91AB-A2A98B35FFDC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8" name="Rectangle 10">
            <a:extLst>
              <a:ext uri="{FF2B5EF4-FFF2-40B4-BE49-F238E27FC236}">
                <a16:creationId xmlns:a16="http://schemas.microsoft.com/office/drawing/2014/main" id="{52596EEE-9B7B-47EA-BBDD-9550E08C439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59" name="Rectangle 11">
            <a:extLst>
              <a:ext uri="{FF2B5EF4-FFF2-40B4-BE49-F238E27FC236}">
                <a16:creationId xmlns:a16="http://schemas.microsoft.com/office/drawing/2014/main" id="{2D774F09-B5EF-44D8-9625-E40493E771E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200"/>
            </a:lvl1pPr>
          </a:lstStyle>
          <a:p>
            <a:endParaRPr lang="en-US" altLang="en-US"/>
          </a:p>
        </p:txBody>
      </p:sp>
      <p:sp>
        <p:nvSpPr>
          <p:cNvPr id="2060" name="Rectangle 12">
            <a:extLst>
              <a:ext uri="{FF2B5EF4-FFF2-40B4-BE49-F238E27FC236}">
                <a16:creationId xmlns:a16="http://schemas.microsoft.com/office/drawing/2014/main" id="{D5D12A94-3DBE-4979-A6D0-0EC2A345080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kumimoji="0" sz="1200"/>
            </a:lvl1pPr>
          </a:lstStyle>
          <a:p>
            <a:endParaRPr lang="en-US" altLang="en-US"/>
          </a:p>
        </p:txBody>
      </p:sp>
      <p:sp>
        <p:nvSpPr>
          <p:cNvPr id="2061" name="Rectangle 13">
            <a:extLst>
              <a:ext uri="{FF2B5EF4-FFF2-40B4-BE49-F238E27FC236}">
                <a16:creationId xmlns:a16="http://schemas.microsoft.com/office/drawing/2014/main" id="{B89EC23C-392E-4DDC-8914-13AEFFE79E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kumimoji="0" sz="1200"/>
            </a:lvl1pPr>
          </a:lstStyle>
          <a:p>
            <a:fld id="{0B1A9E5A-8A5D-4125-9DC9-0C07CD49748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DIN-Light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DIN-Light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DIN-Light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DIN-Light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DIN-Light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>
            <a:extLst>
              <a:ext uri="{FF2B5EF4-FFF2-40B4-BE49-F238E27FC236}">
                <a16:creationId xmlns:a16="http://schemas.microsoft.com/office/drawing/2014/main" id="{CD2C9075-7205-411A-9A9F-B7750F4D64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9D7214-775B-4394-BAD4-34D1AE1DB996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508D97F0-9FCB-4F41-B433-80330D4FEEF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E9A8FE06-BE4F-4BE7-8F20-23AB5C0ED1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>
            <a:extLst>
              <a:ext uri="{FF2B5EF4-FFF2-40B4-BE49-F238E27FC236}">
                <a16:creationId xmlns:a16="http://schemas.microsoft.com/office/drawing/2014/main" id="{F94B4AC6-35F8-431D-B244-78EA57EFB5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07731C-8282-49D8-A6BA-5FDA95E7E4C4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2CE07E81-AF68-4CA7-A6A4-C6B3BA34027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7DBDA24D-F4B6-4F04-A4E8-EEEEAEE961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>
            <a:extLst>
              <a:ext uri="{FF2B5EF4-FFF2-40B4-BE49-F238E27FC236}">
                <a16:creationId xmlns:a16="http://schemas.microsoft.com/office/drawing/2014/main" id="{BAC99CF5-FBDA-4D6C-90FB-FBCAA2342D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114DD4-C8A4-4C54-9BC7-F410543A183E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D19D6D14-F8E3-4B55-A587-D908E82876F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67668F1F-5D71-4CD7-B4BB-8B53DF92F1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>
            <a:extLst>
              <a:ext uri="{FF2B5EF4-FFF2-40B4-BE49-F238E27FC236}">
                <a16:creationId xmlns:a16="http://schemas.microsoft.com/office/drawing/2014/main" id="{5FCB69DE-ACE6-431F-92DD-A81DA79465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5541ED-42BF-44A6-92D3-43B628B851D9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067BBD38-85CB-4D60-8546-4A6409545CC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68A848F3-155A-4ADF-9149-8760C5C395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>
            <a:extLst>
              <a:ext uri="{FF2B5EF4-FFF2-40B4-BE49-F238E27FC236}">
                <a16:creationId xmlns:a16="http://schemas.microsoft.com/office/drawing/2014/main" id="{CE99D515-2CCF-45DC-9A12-F485ECBB37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DA9A41-6156-4AD8-A375-AF3EB0DBDBB5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32709B9B-1EC6-4B8F-93DC-71582E26FDA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350300C1-2B99-4F70-868D-D586F2DB56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>
            <a:extLst>
              <a:ext uri="{FF2B5EF4-FFF2-40B4-BE49-F238E27FC236}">
                <a16:creationId xmlns:a16="http://schemas.microsoft.com/office/drawing/2014/main" id="{0AFCB3DC-DC34-4EC9-B820-DE8EC0C2D6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D2FD2B-B1EA-4EC6-932A-E3A157713AFC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63FE9570-F74A-4D03-B481-3A2E5F07EBE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0653B96E-2E5C-4430-9E0B-1A6B1EE7C3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>
            <a:extLst>
              <a:ext uri="{FF2B5EF4-FFF2-40B4-BE49-F238E27FC236}">
                <a16:creationId xmlns:a16="http://schemas.microsoft.com/office/drawing/2014/main" id="{351D9830-B190-4D44-AF81-FD30D00A09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0495D7-8676-4696-AB3D-498185FB7338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D57D3070-3C88-4C73-A2EF-B07E374C456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E294FCFC-E7E5-483E-BB67-C49B3BC3BE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>
            <a:extLst>
              <a:ext uri="{FF2B5EF4-FFF2-40B4-BE49-F238E27FC236}">
                <a16:creationId xmlns:a16="http://schemas.microsoft.com/office/drawing/2014/main" id="{F8A94C5B-9443-4705-91DD-EE44440831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4248AD-ED2C-474D-ABAA-D8004BB41E20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9911E5CD-B72A-4582-ADD1-BB37C397BA5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F05019E0-B5B7-4EB5-90C6-FF580753C6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2" name="Picture 1056" descr="GDC07_pp_art">
            <a:extLst>
              <a:ext uri="{FF2B5EF4-FFF2-40B4-BE49-F238E27FC236}">
                <a16:creationId xmlns:a16="http://schemas.microsoft.com/office/drawing/2014/main" id="{DE52CC6F-75A1-44A0-BF1E-922F4B814B5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B4B75-EBA2-4286-BC65-BBBE0EEF6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9F6151-C032-4553-86C8-CCDB6DF404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0611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A223AD-2936-4797-AA8D-362A8CD4F0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92888" y="381000"/>
            <a:ext cx="177165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72B002-CC65-4CA3-B9DB-003F7A2F13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77938" y="381000"/>
            <a:ext cx="5162550" cy="4953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8742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EA748-F021-4F4D-B22C-F5CCCACF7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938" y="381000"/>
            <a:ext cx="7086600" cy="1447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7DA27-76BF-4AC2-B85D-92D3BD2882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7938" y="1981200"/>
            <a:ext cx="346710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F8A24B-7DB3-4E7B-BE1D-796C04D148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97438" y="1981200"/>
            <a:ext cx="346710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86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06571-16B5-4063-B3B8-55ACB9EDB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326FD-2A75-44A8-A48A-6A49A48A89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6748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4F521-D48C-4B22-8181-404890CCD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45FAD-E993-4AE5-8BC9-B51BF289A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2815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2AB28-252F-4C79-A215-CEEDCABDD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6B2EF-3049-4FCE-8FE0-AC67E2AA98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7938" y="1981200"/>
            <a:ext cx="346710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2F7503-2EDF-4C72-8EE9-801B1A8A41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97438" y="1981200"/>
            <a:ext cx="346710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0994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9CE57-782A-451A-9737-D9C1FFA89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292C8B-8EC4-4BFD-AD2F-67E6ED7C97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7B3ACE-A242-4F21-A917-4152E08430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023708-5140-4DC3-ADAB-0E819F3E8F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A8EDBF-6BDD-4726-B854-4E74BB72A5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9138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58712-7C25-49D0-82FB-B0D4A8BE2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84729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4895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E8882-902D-47ED-9D62-738A76E78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DDE63-E979-4A35-A498-2BF7F2F64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EAC43F-086A-4080-92AF-A1F7A866F4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0379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D6484-719A-4052-94B1-697758FC6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3A5A6D-D1A9-491F-A80A-ED791C2D12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836FF0-C475-49A6-9DAB-9684F58FFD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8114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28" name="Picture 32" descr="GDC07_powerpoint_master">
            <a:extLst>
              <a:ext uri="{FF2B5EF4-FFF2-40B4-BE49-F238E27FC236}">
                <a16:creationId xmlns:a16="http://schemas.microsoft.com/office/drawing/2014/main" id="{A404AC78-6F7E-4F46-A53B-E57060CF79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8" name="Rectangle 2">
            <a:extLst>
              <a:ext uri="{FF2B5EF4-FFF2-40B4-BE49-F238E27FC236}">
                <a16:creationId xmlns:a16="http://schemas.microsoft.com/office/drawing/2014/main" id="{A269DE01-2CD6-4D65-AFD6-EA4E51BC8F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77938" y="1981200"/>
            <a:ext cx="70866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9713" name="Rectangle 17">
            <a:extLst>
              <a:ext uri="{FF2B5EF4-FFF2-40B4-BE49-F238E27FC236}">
                <a16:creationId xmlns:a16="http://schemas.microsoft.com/office/drawing/2014/main" id="{21C52DDB-0FC9-41E7-90F0-9867A56619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7938" y="381000"/>
            <a:ext cx="70866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DIN-Black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DIN-Black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DIN-Black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DIN-Black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DIN-Black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DIN-Black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DIN-Black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DIN-Black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&gt;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&gt;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&gt;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&gt;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&gt;"/>
        <a:defRPr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5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9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0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B48A1EA1-C4D3-415D-8BA0-C1A5E24EF8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Development Capacity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144427B4-A651-4732-A823-357A1A3C3F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Capacity is made up of:</a:t>
            </a:r>
          </a:p>
          <a:p>
            <a:pPr lvl="1"/>
            <a:r>
              <a:rPr lang="en-US" altLang="en-US"/>
              <a:t>Productive time</a:t>
            </a:r>
          </a:p>
          <a:p>
            <a:pPr lvl="1"/>
            <a:r>
              <a:rPr lang="en-US" altLang="en-US"/>
              <a:t>Non-productive time</a:t>
            </a:r>
          </a:p>
          <a:p>
            <a:r>
              <a:rPr lang="en-US" altLang="en-US"/>
              <a:t>Unfortunately, actual capacity != capacity</a:t>
            </a:r>
          </a:p>
          <a:p>
            <a:pPr lvl="1"/>
            <a:r>
              <a:rPr lang="en-US" altLang="en-US"/>
              <a:t>Common mistake</a:t>
            </a:r>
          </a:p>
          <a:p>
            <a:r>
              <a:rPr lang="en-US" altLang="en-US"/>
              <a:t>Goal: Task accurately to within available time ONLY.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>
            <a:extLst>
              <a:ext uri="{FF2B5EF4-FFF2-40B4-BE49-F238E27FC236}">
                <a16:creationId xmlns:a16="http://schemas.microsoft.com/office/drawing/2014/main" id="{91B094AA-BF5B-4B05-A744-953ACBDC31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7086600" cy="533400"/>
          </a:xfrm>
        </p:spPr>
        <p:txBody>
          <a:bodyPr/>
          <a:lstStyle/>
          <a:p>
            <a:r>
              <a:rPr lang="en-US" altLang="en-US" sz="3600"/>
              <a:t>Development Capacity</a:t>
            </a:r>
          </a:p>
        </p:txBody>
      </p:sp>
      <p:pic>
        <p:nvPicPr>
          <p:cNvPr id="72710" name="Picture 6">
            <a:extLst>
              <a:ext uri="{FF2B5EF4-FFF2-40B4-BE49-F238E27FC236}">
                <a16:creationId xmlns:a16="http://schemas.microsoft.com/office/drawing/2014/main" id="{1335205A-C98F-474A-BF6C-752AA742A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09600"/>
            <a:ext cx="7696200" cy="585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01E5C48E-6E8E-498B-9B46-BEE1A26288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Capacity Analysis</a:t>
            </a: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1BAF0932-3639-4FAF-92C5-A9C4AA37D2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7938" y="1981200"/>
            <a:ext cx="7086600" cy="4114800"/>
          </a:xfrm>
        </p:spPr>
        <p:txBody>
          <a:bodyPr/>
          <a:lstStyle/>
          <a:p>
            <a:r>
              <a:rPr lang="en-US" altLang="en-US" sz="2400"/>
              <a:t>Capacity and Development Capacity are now understood in full.</a:t>
            </a:r>
          </a:p>
          <a:p>
            <a:r>
              <a:rPr lang="en-US" altLang="en-US" sz="2400"/>
              <a:t>Time spent by phase and discipline is known.</a:t>
            </a:r>
          </a:p>
          <a:p>
            <a:r>
              <a:rPr lang="en-US" altLang="en-US" sz="2400"/>
              <a:t>Cost of these capacities can now be calculated.</a:t>
            </a:r>
          </a:p>
          <a:p>
            <a:pPr lvl="1"/>
            <a:r>
              <a:rPr lang="en-US" altLang="en-US" sz="2000"/>
              <a:t>Development staff costs.</a:t>
            </a:r>
          </a:p>
          <a:p>
            <a:pPr lvl="1"/>
            <a:r>
              <a:rPr lang="en-US" altLang="en-US" sz="2000"/>
              <a:t>Phase cost.</a:t>
            </a:r>
          </a:p>
          <a:p>
            <a:pPr lvl="2"/>
            <a:r>
              <a:rPr lang="en-US" altLang="en-US" sz="1800"/>
              <a:t>Cost to get to Vertical Slice.</a:t>
            </a:r>
          </a:p>
          <a:p>
            <a:pPr lvl="1"/>
            <a:r>
              <a:rPr lang="en-US" altLang="en-US" sz="2000"/>
              <a:t>Cost of engineering.</a:t>
            </a:r>
          </a:p>
          <a:p>
            <a:pPr lvl="1"/>
            <a:r>
              <a:rPr lang="en-US" altLang="en-US" sz="2000"/>
              <a:t>Cost of engineers in pre-production.</a:t>
            </a:r>
          </a:p>
          <a:p>
            <a:pPr lvl="1"/>
            <a:r>
              <a:rPr lang="en-US" altLang="en-US" sz="2000"/>
              <a:t>etc…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4">
            <a:extLst>
              <a:ext uri="{FF2B5EF4-FFF2-40B4-BE49-F238E27FC236}">
                <a16:creationId xmlns:a16="http://schemas.microsoft.com/office/drawing/2014/main" id="{C2BE87D7-036B-4095-ABCC-571F8AADAB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77938" y="0"/>
            <a:ext cx="7086600" cy="457200"/>
          </a:xfrm>
        </p:spPr>
        <p:txBody>
          <a:bodyPr/>
          <a:lstStyle/>
          <a:p>
            <a:r>
              <a:rPr lang="en-US" altLang="en-US" sz="3600"/>
              <a:t>Capacity Analysis</a:t>
            </a:r>
          </a:p>
        </p:txBody>
      </p:sp>
      <p:pic>
        <p:nvPicPr>
          <p:cNvPr id="75784" name="Picture 8">
            <a:extLst>
              <a:ext uri="{FF2B5EF4-FFF2-40B4-BE49-F238E27FC236}">
                <a16:creationId xmlns:a16="http://schemas.microsoft.com/office/drawing/2014/main" id="{5D5C333D-2436-4CA0-AA7A-446C1BA9D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09600"/>
            <a:ext cx="7620000" cy="582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C9DE0AC7-0F30-4774-9C86-92CDC78376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Capacity Analysis</a:t>
            </a:r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64917434-E3B6-4AA9-94F1-A300DD0B0C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1</a:t>
            </a:r>
            <a:r>
              <a:rPr lang="en-US" altLang="en-US" baseline="30000"/>
              <a:t>st</a:t>
            </a:r>
            <a:r>
              <a:rPr lang="en-US" altLang="en-US"/>
              <a:t> useful charting opportunities available.</a:t>
            </a:r>
          </a:p>
          <a:p>
            <a:r>
              <a:rPr lang="en-US" altLang="en-US"/>
              <a:t>Some are useful right now.</a:t>
            </a:r>
          </a:p>
          <a:p>
            <a:r>
              <a:rPr lang="en-US" altLang="en-US"/>
              <a:t>Some of them useful for collection and comparison with future projects.</a:t>
            </a:r>
          </a:p>
          <a:p>
            <a:pPr lvl="1"/>
            <a:r>
              <a:rPr lang="en-US" altLang="en-US"/>
              <a:t>Post-mortem.</a:t>
            </a:r>
          </a:p>
          <a:p>
            <a:r>
              <a:rPr lang="en-US" altLang="en-US"/>
              <a:t>Excellent for peer and executive review.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9" name="Picture 5">
            <a:extLst>
              <a:ext uri="{FF2B5EF4-FFF2-40B4-BE49-F238E27FC236}">
                <a16:creationId xmlns:a16="http://schemas.microsoft.com/office/drawing/2014/main" id="{F853CDB2-6EBA-4948-A644-9AADE90A4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1000"/>
            <a:ext cx="76200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4" name="Picture 4">
            <a:extLst>
              <a:ext uri="{FF2B5EF4-FFF2-40B4-BE49-F238E27FC236}">
                <a16:creationId xmlns:a16="http://schemas.microsoft.com/office/drawing/2014/main" id="{FD7553FF-68DB-45CC-979B-737E2B065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57200"/>
            <a:ext cx="76200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0" name="Picture 4">
            <a:extLst>
              <a:ext uri="{FF2B5EF4-FFF2-40B4-BE49-F238E27FC236}">
                <a16:creationId xmlns:a16="http://schemas.microsoft.com/office/drawing/2014/main" id="{D0480064-6201-482B-8012-F11A6F25C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1000"/>
            <a:ext cx="76962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9" name="Picture 5">
            <a:extLst>
              <a:ext uri="{FF2B5EF4-FFF2-40B4-BE49-F238E27FC236}">
                <a16:creationId xmlns:a16="http://schemas.microsoft.com/office/drawing/2014/main" id="{F8B237B5-E84B-4FF6-BB35-F6D2D39DE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57200"/>
            <a:ext cx="7620000" cy="599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814F91BF-8B3A-47A7-8C9D-B218915D10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Reality Check</a:t>
            </a:r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426B4D20-80D0-4232-88F9-2A4C78E11F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/>
              <a:t>Yes, project is an example but it’s realistic.</a:t>
            </a:r>
          </a:p>
          <a:p>
            <a:pPr lvl="1"/>
            <a:r>
              <a:rPr lang="en-US" altLang="en-US" sz="2000"/>
              <a:t>It’s also a small team.  Gulp.</a:t>
            </a:r>
          </a:p>
          <a:p>
            <a:r>
              <a:rPr lang="en-US" altLang="en-US" sz="2400"/>
              <a:t>Remember: 20% off engineers, not artists.</a:t>
            </a:r>
          </a:p>
          <a:p>
            <a:r>
              <a:rPr lang="en-US" altLang="en-US" sz="2400"/>
              <a:t>Large overhead of non-productive time.  Ouch!</a:t>
            </a:r>
          </a:p>
          <a:p>
            <a:r>
              <a:rPr lang="en-US" altLang="en-US" sz="2400"/>
              <a:t>A decent proportion of the budget is spent on project management.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Rectangle 5">
            <a:extLst>
              <a:ext uri="{FF2B5EF4-FFF2-40B4-BE49-F238E27FC236}">
                <a16:creationId xmlns:a16="http://schemas.microsoft.com/office/drawing/2014/main" id="{F580808F-0CAC-4768-9EC1-F859C9B8DD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Next-gen Dev. Planning</a:t>
            </a:r>
          </a:p>
        </p:txBody>
      </p:sp>
      <p:sp>
        <p:nvSpPr>
          <p:cNvPr id="38918" name="Rectangle 6">
            <a:extLst>
              <a:ext uri="{FF2B5EF4-FFF2-40B4-BE49-F238E27FC236}">
                <a16:creationId xmlns:a16="http://schemas.microsoft.com/office/drawing/2014/main" id="{D76C6961-1210-42F4-9199-84A252B378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Projects continue to get more complex.</a:t>
            </a:r>
          </a:p>
          <a:p>
            <a:pPr>
              <a:lnSpc>
                <a:spcPct val="90000"/>
              </a:lnSpc>
            </a:pPr>
            <a:r>
              <a:rPr lang="en-US" altLang="en-US"/>
              <a:t>A schedule alone won’t manage it.</a:t>
            </a:r>
          </a:p>
          <a:p>
            <a:pPr>
              <a:lnSpc>
                <a:spcPct val="90000"/>
              </a:lnSpc>
            </a:pPr>
            <a:r>
              <a:rPr lang="en-US" altLang="en-US"/>
              <a:t>Process needs to encourage diligence and meticulousness.</a:t>
            </a:r>
          </a:p>
          <a:p>
            <a:pPr>
              <a:lnSpc>
                <a:spcPct val="90000"/>
              </a:lnSpc>
            </a:pPr>
            <a:r>
              <a:rPr lang="en-US" altLang="en-US"/>
              <a:t>Plans need to tease out data.</a:t>
            </a:r>
          </a:p>
          <a:p>
            <a:pPr>
              <a:lnSpc>
                <a:spcPct val="90000"/>
              </a:lnSpc>
            </a:pPr>
            <a:r>
              <a:rPr lang="en-US" altLang="en-US"/>
              <a:t>Project Managers need to be interested in doing things better.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E0B08CB3-47DC-4710-A640-8FF0F03054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Project Managers beware!</a:t>
            </a:r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D12F9341-F8F2-4B41-97E2-7EFAE60D12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/>
              <a:t>A proportion of the budget doesn’t go to game features.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Publishers and Developers need to pay more attention to this!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Given the cost (or funding) of project management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Publishers should expect better planning.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Employers should expect more from planners.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Teams should be serviced by the best PM’s.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Is this a fair deal?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ACA14D56-649B-4047-90E0-BEC19D9E28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Capacity Analysis - done</a:t>
            </a:r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1DD015ED-986D-4A20-A0BF-CF9F2C5CBF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Now complete.</a:t>
            </a:r>
          </a:p>
          <a:p>
            <a:r>
              <a:rPr lang="en-US" altLang="en-US"/>
              <a:t>Next…</a:t>
            </a:r>
          </a:p>
          <a:p>
            <a:pPr lvl="1"/>
            <a:r>
              <a:rPr lang="en-US" altLang="en-US"/>
              <a:t>Begin feature planning.</a:t>
            </a:r>
          </a:p>
          <a:p>
            <a:pPr lvl="1"/>
            <a:r>
              <a:rPr lang="en-US" altLang="en-US"/>
              <a:t>Ultimately move onto task planning.</a:t>
            </a:r>
          </a:p>
          <a:p>
            <a:r>
              <a:rPr lang="en-US" altLang="en-US"/>
              <a:t>Does your process support this?</a:t>
            </a:r>
          </a:p>
          <a:p>
            <a:pPr lvl="1"/>
            <a:r>
              <a:rPr lang="en-US" altLang="en-US"/>
              <a:t>Most (if not all) of this is pre-production.</a:t>
            </a:r>
          </a:p>
          <a:p>
            <a:pPr lvl="1"/>
            <a:r>
              <a:rPr lang="en-US" altLang="en-US"/>
              <a:t>Also requires team buy in.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C7D16558-1E92-4591-B820-672649BFD1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Feature Planning #1</a:t>
            </a:r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69CCBE20-B92E-4DEB-BEE1-9C7D9276DA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7938" y="1981200"/>
            <a:ext cx="7086600" cy="4114800"/>
          </a:xfrm>
        </p:spPr>
        <p:txBody>
          <a:bodyPr/>
          <a:lstStyle/>
          <a:p>
            <a:r>
              <a:rPr lang="en-US" altLang="en-US" sz="2400"/>
              <a:t>Opportunity to categorize work.</a:t>
            </a:r>
          </a:p>
          <a:p>
            <a:r>
              <a:rPr lang="en-US" altLang="en-US" sz="2400"/>
              <a:t>Assess it by risk and value.</a:t>
            </a:r>
          </a:p>
          <a:p>
            <a:r>
              <a:rPr lang="en-US" altLang="en-US" sz="2400"/>
              <a:t>1</a:t>
            </a:r>
            <a:r>
              <a:rPr lang="en-US" altLang="en-US" sz="2400" baseline="30000"/>
              <a:t>st</a:t>
            </a:r>
            <a:r>
              <a:rPr lang="en-US" altLang="en-US" sz="2400"/>
              <a:t> opportunity to cut scope.</a:t>
            </a:r>
          </a:p>
          <a:p>
            <a:pPr lvl="1"/>
            <a:r>
              <a:rPr lang="en-US" altLang="en-US" sz="2000"/>
              <a:t>Don’t waste time and money on lofty goals.</a:t>
            </a:r>
          </a:p>
          <a:p>
            <a:pPr lvl="1"/>
            <a:r>
              <a:rPr lang="en-US" altLang="en-US" sz="2000"/>
              <a:t>But beware of cutting features prior to full assessment.</a:t>
            </a:r>
          </a:p>
          <a:p>
            <a:r>
              <a:rPr lang="en-US" altLang="en-US" sz="2400"/>
              <a:t>Based on</a:t>
            </a:r>
          </a:p>
          <a:p>
            <a:pPr lvl="1"/>
            <a:r>
              <a:rPr lang="en-US" altLang="en-US" sz="2000"/>
              <a:t>Game pillars.</a:t>
            </a:r>
          </a:p>
          <a:p>
            <a:pPr lvl="1"/>
            <a:r>
              <a:rPr lang="en-US" altLang="en-US" sz="2000"/>
              <a:t>Game features.</a:t>
            </a:r>
          </a:p>
          <a:p>
            <a:pPr lvl="1"/>
            <a:r>
              <a:rPr lang="en-US" altLang="en-US" sz="2000"/>
              <a:t>Risk vs value (of feature or pillar).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Rectangle 4">
            <a:extLst>
              <a:ext uri="{FF2B5EF4-FFF2-40B4-BE49-F238E27FC236}">
                <a16:creationId xmlns:a16="http://schemas.microsoft.com/office/drawing/2014/main" id="{C36C6519-9E4C-4DAF-BE5A-A8DF205386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Feature Planning #1</a:t>
            </a:r>
          </a:p>
        </p:txBody>
      </p:sp>
      <p:pic>
        <p:nvPicPr>
          <p:cNvPr id="89093" name="Picture 5">
            <a:extLst>
              <a:ext uri="{FF2B5EF4-FFF2-40B4-BE49-F238E27FC236}">
                <a16:creationId xmlns:a16="http://schemas.microsoft.com/office/drawing/2014/main" id="{624F812D-C048-4987-BAF0-2464F7C06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133600"/>
            <a:ext cx="65532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>
            <a:extLst>
              <a:ext uri="{FF2B5EF4-FFF2-40B4-BE49-F238E27FC236}">
                <a16:creationId xmlns:a16="http://schemas.microsoft.com/office/drawing/2014/main" id="{DCECFB33-707D-4126-AB21-1DAA4D441D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Pillar Analysis (Value vs Risk)</a:t>
            </a:r>
          </a:p>
        </p:txBody>
      </p:sp>
      <p:sp>
        <p:nvSpPr>
          <p:cNvPr id="61446" name="Rectangle 6">
            <a:extLst>
              <a:ext uri="{FF2B5EF4-FFF2-40B4-BE49-F238E27FC236}">
                <a16:creationId xmlns:a16="http://schemas.microsoft.com/office/drawing/2014/main" id="{DEBEE7E2-3B82-4FEE-B256-EE250D882F23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sz="2400"/>
              <a:t>No pillar should be low in value.</a:t>
            </a:r>
          </a:p>
          <a:p>
            <a:pPr lvl="1"/>
            <a:r>
              <a:rPr lang="en-US" altLang="en-US" sz="2000"/>
              <a:t>Avoid left side of chart.</a:t>
            </a:r>
          </a:p>
          <a:p>
            <a:r>
              <a:rPr lang="en-US" altLang="en-US" sz="2400"/>
              <a:t>Pillars will have risk.</a:t>
            </a:r>
          </a:p>
          <a:p>
            <a:pPr lvl="1"/>
            <a:r>
              <a:rPr lang="en-US" altLang="en-US" sz="2000"/>
              <a:t>Topmost pillars may need related work to be less risky.</a:t>
            </a:r>
          </a:p>
        </p:txBody>
      </p:sp>
      <p:graphicFrame>
        <p:nvGraphicFramePr>
          <p:cNvPr id="61452" name="Object 12">
            <a:extLst>
              <a:ext uri="{FF2B5EF4-FFF2-40B4-BE49-F238E27FC236}">
                <a16:creationId xmlns:a16="http://schemas.microsoft.com/office/drawing/2014/main" id="{8CC3DFAA-C7C9-4778-8F4E-6151D33D05F4}"/>
              </a:ext>
            </a:extLst>
          </p:cNvPr>
          <p:cNvGraphicFramePr>
            <a:graphicFrameLocks noChangeAspect="1"/>
          </p:cNvGraphicFramePr>
          <p:nvPr>
            <p:ph sz="half" idx="1"/>
          </p:nvPr>
        </p:nvGraphicFramePr>
        <p:xfrm>
          <a:off x="1600200" y="1981200"/>
          <a:ext cx="3276600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4" name="Chart" r:id="rId3" imgW="3666978" imgH="5515076" progId="Excel.Chart.8">
                  <p:embed/>
                </p:oleObj>
              </mc:Choice>
              <mc:Fallback>
                <p:oleObj name="Chart" r:id="rId3" imgW="3666978" imgH="5515076" progId="Excel.Chart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981200"/>
                        <a:ext cx="3276600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2" name="Rectangle 6">
            <a:extLst>
              <a:ext uri="{FF2B5EF4-FFF2-40B4-BE49-F238E27FC236}">
                <a16:creationId xmlns:a16="http://schemas.microsoft.com/office/drawing/2014/main" id="{2E4AF841-0574-4115-9C18-0E2FED918B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77938" y="381000"/>
            <a:ext cx="7086600" cy="914400"/>
          </a:xfrm>
        </p:spPr>
        <p:txBody>
          <a:bodyPr/>
          <a:lstStyle/>
          <a:p>
            <a:r>
              <a:rPr lang="en-US" altLang="en-US" sz="3600"/>
              <a:t>Feature Analysis (Value vs Risk)</a:t>
            </a:r>
          </a:p>
        </p:txBody>
      </p:sp>
      <p:graphicFrame>
        <p:nvGraphicFramePr>
          <p:cNvPr id="91141" name="Object 5">
            <a:extLst>
              <a:ext uri="{FF2B5EF4-FFF2-40B4-BE49-F238E27FC236}">
                <a16:creationId xmlns:a16="http://schemas.microsoft.com/office/drawing/2014/main" id="{F2F266A8-2476-4ACC-B60A-BF144D78E7F0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1676400" y="1143000"/>
          <a:ext cx="6934200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4" name="Chart" r:id="rId3" imgW="6714978" imgH="5524439" progId="Excel.Chart.8">
                  <p:embed/>
                </p:oleObj>
              </mc:Choice>
              <mc:Fallback>
                <p:oleObj name="Chart" r:id="rId3" imgW="6714978" imgH="5524439" progId="Excel.Char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143000"/>
                        <a:ext cx="6934200" cy="525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FD4DDECA-60AF-4F77-AAFC-91705BEAC0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Engineering Worksheet</a:t>
            </a:r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46A9D400-C3AF-4ABC-ADF5-9AA6EFCB60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place where tasks are entered.</a:t>
            </a:r>
          </a:p>
          <a:p>
            <a:pPr lvl="1"/>
            <a:r>
              <a:rPr lang="en-US" altLang="en-US"/>
              <a:t>Engineering in this case.</a:t>
            </a:r>
          </a:p>
          <a:p>
            <a:r>
              <a:rPr lang="en-US" altLang="en-US"/>
              <a:t>Task durations are summed for future comparison to capacity.</a:t>
            </a:r>
          </a:p>
          <a:p>
            <a:r>
              <a:rPr lang="en-US" altLang="en-US"/>
              <a:t>Tasks are budgeted to Pillar, Feature and Phase.</a:t>
            </a:r>
          </a:p>
          <a:p>
            <a:r>
              <a:rPr lang="en-US" altLang="en-US"/>
              <a:t>Quality of estimations are tracked.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Rectangle 4">
            <a:extLst>
              <a:ext uri="{FF2B5EF4-FFF2-40B4-BE49-F238E27FC236}">
                <a16:creationId xmlns:a16="http://schemas.microsoft.com/office/drawing/2014/main" id="{AB293436-085F-4066-9420-FA90F76B5C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77938" y="381000"/>
            <a:ext cx="7086600" cy="609600"/>
          </a:xfrm>
        </p:spPr>
        <p:txBody>
          <a:bodyPr/>
          <a:lstStyle/>
          <a:p>
            <a:r>
              <a:rPr lang="en-US" altLang="en-US" sz="3600"/>
              <a:t>Engineering Worksheet</a:t>
            </a:r>
          </a:p>
        </p:txBody>
      </p:sp>
      <p:pic>
        <p:nvPicPr>
          <p:cNvPr id="95237" name="Picture 5">
            <a:extLst>
              <a:ext uri="{FF2B5EF4-FFF2-40B4-BE49-F238E27FC236}">
                <a16:creationId xmlns:a16="http://schemas.microsoft.com/office/drawing/2014/main" id="{C0722CD0-3283-4241-B89E-FEBEE96B3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66800"/>
            <a:ext cx="76200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>
            <a:extLst>
              <a:ext uri="{FF2B5EF4-FFF2-40B4-BE49-F238E27FC236}">
                <a16:creationId xmlns:a16="http://schemas.microsoft.com/office/drawing/2014/main" id="{48DB4DAF-7479-49C8-B35E-28E4B6FC17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Worksheet Goals</a:t>
            </a:r>
          </a:p>
        </p:txBody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F73E6D77-5642-4025-BF74-F1E417431A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By end of pre-production.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Complete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Largely based on quality estimates.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Transferable to schedule.</a:t>
            </a:r>
          </a:p>
          <a:p>
            <a:pPr>
              <a:lnSpc>
                <a:spcPct val="90000"/>
              </a:lnSpc>
            </a:pPr>
            <a:r>
              <a:rPr lang="en-US" altLang="en-US"/>
              <a:t>Complete is not necessarily final.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Include agreed iteration and contingencies.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My tip: Actually complete things at milestones.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What about Agile methodologies?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B512CFC2-A3F6-4C15-A6DC-0374310EE2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Task Lifecycle &amp; Quality</a:t>
            </a:r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CB8A5E7F-A18B-44B1-8EDC-DB7104A0F2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7938" y="1981200"/>
            <a:ext cx="7086600" cy="4267200"/>
          </a:xfrm>
        </p:spPr>
        <p:txBody>
          <a:bodyPr/>
          <a:lstStyle/>
          <a:p>
            <a:r>
              <a:rPr lang="en-US" altLang="en-US" sz="2400"/>
              <a:t>Task entry begins early (ASAP)</a:t>
            </a:r>
          </a:p>
          <a:p>
            <a:pPr lvl="1"/>
            <a:r>
              <a:rPr lang="en-US" altLang="en-US" sz="2000"/>
              <a:t>Doesn’t matter if estimates begin as ‘high level’.</a:t>
            </a:r>
          </a:p>
          <a:p>
            <a:r>
              <a:rPr lang="en-US" altLang="en-US" sz="2400"/>
              <a:t>Pre-production goal is to iterate on detail of tasks.</a:t>
            </a:r>
          </a:p>
          <a:p>
            <a:pPr lvl="1"/>
            <a:r>
              <a:rPr lang="en-US" altLang="en-US" sz="2000"/>
              <a:t>Quality of estimations is progressive.</a:t>
            </a:r>
          </a:p>
          <a:p>
            <a:r>
              <a:rPr lang="en-US" altLang="en-US" sz="2400"/>
              <a:t>Track how well your tasks are estimated.</a:t>
            </a:r>
          </a:p>
          <a:p>
            <a:pPr lvl="1"/>
            <a:r>
              <a:rPr lang="en-US" altLang="en-US" sz="2000"/>
              <a:t>This can be used to drive pre-production planning.</a:t>
            </a:r>
          </a:p>
          <a:p>
            <a:pPr lvl="1"/>
            <a:r>
              <a:rPr lang="en-US" altLang="en-US" sz="2000"/>
              <a:t>Provide a snapshot of task list quality.</a:t>
            </a:r>
          </a:p>
          <a:p>
            <a:pPr lvl="1"/>
            <a:r>
              <a:rPr lang="en-US" altLang="en-US" sz="2000"/>
              <a:t>Should be very well estimate by end of pre-production.</a:t>
            </a:r>
          </a:p>
          <a:p>
            <a:r>
              <a:rPr lang="en-US" altLang="en-US" sz="2400"/>
              <a:t>See ‘Button Mash Mini-game’ example.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25738817-B42D-4B85-B50D-E47F58C7F7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Development Plan</a:t>
            </a:r>
          </a:p>
        </p:txBody>
      </p:sp>
      <p:sp>
        <p:nvSpPr>
          <p:cNvPr id="43012" name="Text Box 4">
            <a:extLst>
              <a:ext uri="{FF2B5EF4-FFF2-40B4-BE49-F238E27FC236}">
                <a16:creationId xmlns:a16="http://schemas.microsoft.com/office/drawing/2014/main" id="{47BEC5BC-7967-438E-9DCB-85BAF8638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5410200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</a:rPr>
              <a:t>More than just a schedule!</a:t>
            </a:r>
          </a:p>
        </p:txBody>
      </p:sp>
      <p:graphicFrame>
        <p:nvGraphicFramePr>
          <p:cNvPr id="43013" name="Object 5">
            <a:extLst>
              <a:ext uri="{FF2B5EF4-FFF2-40B4-BE49-F238E27FC236}">
                <a16:creationId xmlns:a16="http://schemas.microsoft.com/office/drawing/2014/main" id="{5F59895D-24FE-4F5D-A8FB-B90596BBC84C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3200400" y="1828800"/>
          <a:ext cx="2570163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096" name="Visio" r:id="rId4" imgW="3003501" imgH="3917696" progId="Visio.Drawing.11">
                  <p:embed/>
                </p:oleObj>
              </mc:Choice>
              <mc:Fallback>
                <p:oleObj name="Visio" r:id="rId4" imgW="3003501" imgH="3917696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828800"/>
                        <a:ext cx="2570163" cy="335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308" name="Object 4">
            <a:extLst>
              <a:ext uri="{FF2B5EF4-FFF2-40B4-BE49-F238E27FC236}">
                <a16:creationId xmlns:a16="http://schemas.microsoft.com/office/drawing/2014/main" id="{6E03F24C-4F94-41F6-B24B-1D27FD3B23B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7400" y="990600"/>
          <a:ext cx="6096000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10" name="Chart" r:id="rId3" imgW="6096000" imgH="5515076" progId="Excel.Chart.8">
                  <p:embed/>
                </p:oleObj>
              </mc:Choice>
              <mc:Fallback>
                <p:oleObj name="Chart" r:id="rId3" imgW="6096000" imgH="5515076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990600"/>
                        <a:ext cx="6096000" cy="533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09" name="Rectangle 5">
            <a:extLst>
              <a:ext uri="{FF2B5EF4-FFF2-40B4-BE49-F238E27FC236}">
                <a16:creationId xmlns:a16="http://schemas.microsoft.com/office/drawing/2014/main" id="{1BB6D4E5-9CCA-4345-9E0D-61EE82CD07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77938" y="381000"/>
            <a:ext cx="7086600" cy="609600"/>
          </a:xfrm>
        </p:spPr>
        <p:txBody>
          <a:bodyPr/>
          <a:lstStyle/>
          <a:p>
            <a:r>
              <a:rPr lang="en-US" altLang="en-US" sz="3600"/>
              <a:t>Estimation Quality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CE11E58A-9457-46E6-8491-296D7760E2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Worksheet Analysis</a:t>
            </a:r>
          </a:p>
        </p:txBody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1ABCC8FF-8D47-4EFD-A8F4-E5753B3B74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7938" y="1981200"/>
            <a:ext cx="7086600" cy="4267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Already covered Estimation Quality.</a:t>
            </a:r>
          </a:p>
          <a:p>
            <a:pPr>
              <a:lnSpc>
                <a:spcPct val="90000"/>
              </a:lnSpc>
            </a:pPr>
            <a:r>
              <a:rPr lang="en-US" altLang="en-US"/>
              <a:t>Tasks are budgeted to Pillar, Feature and Phase.</a:t>
            </a:r>
          </a:p>
          <a:p>
            <a:pPr>
              <a:lnSpc>
                <a:spcPct val="90000"/>
              </a:lnSpc>
            </a:pPr>
            <a:r>
              <a:rPr lang="en-US" altLang="en-US"/>
              <a:t>Excellent opportunity for analysis through even more funky charts.</a:t>
            </a:r>
          </a:p>
          <a:p>
            <a:pPr>
              <a:lnSpc>
                <a:spcPct val="90000"/>
              </a:lnSpc>
            </a:pPr>
            <a:r>
              <a:rPr lang="en-US" altLang="en-US"/>
              <a:t>Great scope management tools.</a:t>
            </a:r>
          </a:p>
          <a:p>
            <a:pPr>
              <a:lnSpc>
                <a:spcPct val="90000"/>
              </a:lnSpc>
            </a:pPr>
            <a:r>
              <a:rPr lang="en-US" altLang="en-US"/>
              <a:t>Using these analysis opportunities are the key towards ‘Better than a Schedule’ planning.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2" name="Rectangle 6">
            <a:extLst>
              <a:ext uri="{FF2B5EF4-FFF2-40B4-BE49-F238E27FC236}">
                <a16:creationId xmlns:a16="http://schemas.microsoft.com/office/drawing/2014/main" id="{4BBB97B2-783B-4B30-B6F3-32ADBDD8A9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7086600" cy="609600"/>
          </a:xfrm>
        </p:spPr>
        <p:txBody>
          <a:bodyPr/>
          <a:lstStyle/>
          <a:p>
            <a:r>
              <a:rPr lang="en-US" altLang="en-US" sz="3600"/>
              <a:t>Engineering Analysis</a:t>
            </a:r>
          </a:p>
        </p:txBody>
      </p:sp>
      <p:pic>
        <p:nvPicPr>
          <p:cNvPr id="101385" name="Picture 9">
            <a:extLst>
              <a:ext uri="{FF2B5EF4-FFF2-40B4-BE49-F238E27FC236}">
                <a16:creationId xmlns:a16="http://schemas.microsoft.com/office/drawing/2014/main" id="{AAA35E48-2D7C-43AF-B462-7942C9A66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09600"/>
            <a:ext cx="7620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8BFA2FC4-9F28-4DCB-9670-B42B4B5FD3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7086600" cy="533400"/>
          </a:xfrm>
        </p:spPr>
        <p:txBody>
          <a:bodyPr/>
          <a:lstStyle/>
          <a:p>
            <a:r>
              <a:rPr lang="en-US" altLang="en-US" sz="3600"/>
              <a:t>Engineering Analysis – Pre-pro</a:t>
            </a:r>
          </a:p>
        </p:txBody>
      </p:sp>
      <p:pic>
        <p:nvPicPr>
          <p:cNvPr id="104452" name="Picture 4">
            <a:extLst>
              <a:ext uri="{FF2B5EF4-FFF2-40B4-BE49-F238E27FC236}">
                <a16:creationId xmlns:a16="http://schemas.microsoft.com/office/drawing/2014/main" id="{A938F400-DEE1-4612-8AED-942F08A80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09600"/>
            <a:ext cx="7620000" cy="578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Rectangle 4">
            <a:extLst>
              <a:ext uri="{FF2B5EF4-FFF2-40B4-BE49-F238E27FC236}">
                <a16:creationId xmlns:a16="http://schemas.microsoft.com/office/drawing/2014/main" id="{D6A8E13B-D7DD-454B-8A90-C76022F8F1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7086600" cy="609600"/>
          </a:xfrm>
        </p:spPr>
        <p:txBody>
          <a:bodyPr/>
          <a:lstStyle/>
          <a:p>
            <a:r>
              <a:rPr lang="en-US" altLang="en-US" sz="3600"/>
              <a:t>Engineering Analysis - Production</a:t>
            </a:r>
          </a:p>
        </p:txBody>
      </p:sp>
      <p:pic>
        <p:nvPicPr>
          <p:cNvPr id="106501" name="Picture 5">
            <a:extLst>
              <a:ext uri="{FF2B5EF4-FFF2-40B4-BE49-F238E27FC236}">
                <a16:creationId xmlns:a16="http://schemas.microsoft.com/office/drawing/2014/main" id="{A58AB3D0-F5AF-4B1B-A73D-AF94775DE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09600"/>
            <a:ext cx="76962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>
            <a:extLst>
              <a:ext uri="{FF2B5EF4-FFF2-40B4-BE49-F238E27FC236}">
                <a16:creationId xmlns:a16="http://schemas.microsoft.com/office/drawing/2014/main" id="{9BC4441B-F5B7-4BF3-A0F0-996E7CE1AE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7086600" cy="533400"/>
          </a:xfrm>
        </p:spPr>
        <p:txBody>
          <a:bodyPr/>
          <a:lstStyle/>
          <a:p>
            <a:r>
              <a:rPr lang="en-US" altLang="en-US" sz="3600"/>
              <a:t>Feature Analysis #2</a:t>
            </a:r>
          </a:p>
        </p:txBody>
      </p:sp>
      <p:graphicFrame>
        <p:nvGraphicFramePr>
          <p:cNvPr id="110596" name="Object 4">
            <a:extLst>
              <a:ext uri="{FF2B5EF4-FFF2-40B4-BE49-F238E27FC236}">
                <a16:creationId xmlns:a16="http://schemas.microsoft.com/office/drawing/2014/main" id="{75697F22-0223-4CC2-89F4-9287E86737E4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1295400" y="685800"/>
          <a:ext cx="7696200" cy="571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20" name="Chart" r:id="rId3" imgW="6096000" imgH="5515076" progId="Excel.Chart.8">
                  <p:embed/>
                </p:oleObj>
              </mc:Choice>
              <mc:Fallback>
                <p:oleObj name="Chart" r:id="rId3" imgW="6096000" imgH="5515076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685800"/>
                        <a:ext cx="7696200" cy="571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>
            <a:extLst>
              <a:ext uri="{FF2B5EF4-FFF2-40B4-BE49-F238E27FC236}">
                <a16:creationId xmlns:a16="http://schemas.microsoft.com/office/drawing/2014/main" id="{4E0C1618-4207-4B79-91C7-FC86BC9C13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7086600" cy="533400"/>
          </a:xfrm>
        </p:spPr>
        <p:txBody>
          <a:bodyPr/>
          <a:lstStyle/>
          <a:p>
            <a:r>
              <a:rPr lang="en-US" altLang="en-US" sz="3600"/>
              <a:t>Feature Analysis #2</a:t>
            </a:r>
          </a:p>
        </p:txBody>
      </p:sp>
      <p:graphicFrame>
        <p:nvGraphicFramePr>
          <p:cNvPr id="112644" name="Object 4">
            <a:extLst>
              <a:ext uri="{FF2B5EF4-FFF2-40B4-BE49-F238E27FC236}">
                <a16:creationId xmlns:a16="http://schemas.microsoft.com/office/drawing/2014/main" id="{C50B2542-FC16-4D60-9157-055E83774526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1371600" y="685800"/>
          <a:ext cx="7620000" cy="571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44" name="Chart" r:id="rId3" imgW="6096000" imgH="5515076" progId="Excel.Chart.8">
                  <p:embed/>
                </p:oleObj>
              </mc:Choice>
              <mc:Fallback>
                <p:oleObj name="Chart" r:id="rId3" imgW="6096000" imgH="5515076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685800"/>
                        <a:ext cx="7620000" cy="571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303DD6E8-1304-46C1-8D0D-4637C1B0D2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Other Charts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ADD9D315-F424-4C2D-8241-C9DBC71324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7938" y="1981200"/>
            <a:ext cx="70866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Art &amp; Design.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Not presented to save time.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Similar to engineering.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No design for me though.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20% art contingency.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Remember tasking the engineers to 80%.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Alternative is to insert a 20% of capacity size task in worksheet.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Would see large chunk in art overhead on stacked chart.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You also need combined charts.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Need to look at Art + Engineering + Design too.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025373F4-2D82-4051-94D9-053BF114CE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Scope Management</a:t>
            </a:r>
          </a:p>
        </p:txBody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0DD7A663-DB78-4179-8348-8AB0F02A0D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7938" y="1981200"/>
            <a:ext cx="7086600" cy="4495800"/>
          </a:xfrm>
        </p:spPr>
        <p:txBody>
          <a:bodyPr/>
          <a:lstStyle/>
          <a:p>
            <a:r>
              <a:rPr lang="en-US" altLang="en-US" sz="2400"/>
              <a:t>Use combinations of charts to review situation.</a:t>
            </a:r>
          </a:p>
          <a:p>
            <a:pPr lvl="1"/>
            <a:r>
              <a:rPr lang="en-US" altLang="en-US" sz="2000"/>
              <a:t>Constant and iterative process.</a:t>
            </a:r>
          </a:p>
          <a:p>
            <a:r>
              <a:rPr lang="en-US" altLang="en-US" sz="2400"/>
              <a:t>Use the worksheets and charts to scope tasks to the established development capacity.</a:t>
            </a:r>
          </a:p>
          <a:p>
            <a:r>
              <a:rPr lang="en-US" altLang="en-US" sz="2400"/>
              <a:t>Present your case to team and stakeholders.</a:t>
            </a:r>
          </a:p>
          <a:p>
            <a:pPr lvl="1"/>
            <a:r>
              <a:rPr lang="en-US" altLang="en-US" sz="2000"/>
              <a:t>Great tools for consensus on features by end of pre-production.</a:t>
            </a:r>
          </a:p>
          <a:p>
            <a:r>
              <a:rPr lang="en-US" altLang="en-US" sz="2400"/>
              <a:t>Project is in control from an early stage.</a:t>
            </a:r>
          </a:p>
          <a:p>
            <a:pPr lvl="1"/>
            <a:r>
              <a:rPr lang="en-US" altLang="en-US" sz="2000"/>
              <a:t>Features and schedule are under control.</a:t>
            </a:r>
          </a:p>
          <a:p>
            <a:pPr lvl="1"/>
            <a:r>
              <a:rPr lang="en-US" altLang="en-US" sz="2000"/>
              <a:t>Quality time is maximized.</a:t>
            </a:r>
          </a:p>
          <a:p>
            <a:pPr lvl="1"/>
            <a:r>
              <a:rPr lang="en-US" altLang="en-US" sz="2000"/>
              <a:t>Crunch is minimized.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D7E789FD-C551-4E35-8AEE-A0987A663E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Change Management</a:t>
            </a:r>
          </a:p>
        </p:txBody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DE0E3423-9918-445E-9379-FCCDB3A985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7938" y="1981200"/>
            <a:ext cx="7086600" cy="4419600"/>
          </a:xfrm>
        </p:spPr>
        <p:txBody>
          <a:bodyPr/>
          <a:lstStyle/>
          <a:p>
            <a:r>
              <a:rPr lang="en-US" altLang="en-US" sz="2400"/>
              <a:t>Tasks get progressively more detailed throughout pre-production anyway.</a:t>
            </a:r>
          </a:p>
          <a:p>
            <a:r>
              <a:rPr lang="en-US" altLang="en-US" sz="2400"/>
              <a:t>Reality: Features are sometimes added/changed beyond that.</a:t>
            </a:r>
          </a:p>
          <a:p>
            <a:r>
              <a:rPr lang="en-US" altLang="en-US" sz="2400"/>
              <a:t>Easy to digest new data.</a:t>
            </a:r>
          </a:p>
          <a:p>
            <a:pPr lvl="1"/>
            <a:r>
              <a:rPr lang="en-US" altLang="en-US" sz="2000"/>
              <a:t>Add new work with ease.</a:t>
            </a:r>
          </a:p>
          <a:p>
            <a:pPr lvl="1"/>
            <a:r>
              <a:rPr lang="en-US" altLang="en-US" sz="2000"/>
              <a:t>Switch tasks in/out.</a:t>
            </a:r>
          </a:p>
          <a:p>
            <a:r>
              <a:rPr lang="en-US" altLang="en-US" sz="2400"/>
              <a:t>Work with team and stakeholders.</a:t>
            </a:r>
          </a:p>
          <a:p>
            <a:pPr lvl="1"/>
            <a:r>
              <a:rPr lang="en-US" altLang="en-US" sz="2000"/>
              <a:t>Accommodate changes.</a:t>
            </a:r>
          </a:p>
          <a:p>
            <a:pPr lvl="1"/>
            <a:r>
              <a:rPr lang="en-US" altLang="en-US" sz="2000"/>
              <a:t>Suggest alternatives.</a:t>
            </a:r>
          </a:p>
          <a:p>
            <a:pPr lvl="1"/>
            <a:r>
              <a:rPr lang="en-US" altLang="en-US" sz="2000"/>
              <a:t>Easy consensus.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27907E11-D399-4E22-8B28-BF93EE6C08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Development Plan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3B7FBC23-D1A8-4B79-9350-DCD957948B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/>
              <a:t>Capacity analysis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Resource utilization plan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Feature analysis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Risks list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Milestone deliverables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Asset production list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Schedules – various types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40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/>
              <a:t>I will focus on a subset of this today.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067EF797-46D5-4C83-8412-F1300D9C61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Better than a Schedule?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D62974DC-EC83-44D5-AFC0-761825D6EF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Planned, not just ‘tracked’.</a:t>
            </a:r>
          </a:p>
          <a:p>
            <a:r>
              <a:rPr lang="en-US" altLang="en-US"/>
              <a:t>Planned with diligence.</a:t>
            </a:r>
          </a:p>
          <a:p>
            <a:r>
              <a:rPr lang="en-US" altLang="en-US"/>
              <a:t>Detailed.</a:t>
            </a:r>
          </a:p>
          <a:p>
            <a:r>
              <a:rPr lang="en-US" altLang="en-US"/>
              <a:t>Meticulous.</a:t>
            </a:r>
          </a:p>
          <a:p>
            <a:r>
              <a:rPr lang="en-US" altLang="en-US"/>
              <a:t>Project Manager vision is established.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:a16="http://schemas.microsoft.com/office/drawing/2014/main" id="{7BDA62C1-1B4D-49B7-84B9-81E3215D96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Wrap</a:t>
            </a:r>
          </a:p>
        </p:txBody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EFBCB1DE-D2D7-476A-9D94-82EF82299E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Process is important too</a:t>
            </a:r>
          </a:p>
          <a:p>
            <a:pPr lvl="1"/>
            <a:r>
              <a:rPr lang="en-US" altLang="en-US"/>
              <a:t>Scope of discussion to small for me to present this.</a:t>
            </a:r>
          </a:p>
          <a:p>
            <a:r>
              <a:rPr lang="en-US" altLang="en-US"/>
              <a:t>More details?</a:t>
            </a:r>
          </a:p>
          <a:p>
            <a:pPr lvl="1"/>
            <a:r>
              <a:rPr lang="en-US" altLang="en-US"/>
              <a:t>Slides and bonus material @ www.jezsherlock.com</a:t>
            </a:r>
          </a:p>
          <a:p>
            <a:r>
              <a:rPr lang="en-US" altLang="en-US"/>
              <a:t>Questions?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FD52C59D-1224-48C6-9B59-A77CA0C943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Capacity Analysis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1B5896B3-DF29-481C-B7DB-7BEF1BB032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Capacity plan.</a:t>
            </a:r>
          </a:p>
          <a:p>
            <a:r>
              <a:rPr lang="en-US" altLang="en-US"/>
              <a:t>Development capacity estimation.</a:t>
            </a:r>
          </a:p>
          <a:p>
            <a:r>
              <a:rPr lang="en-US" altLang="en-US"/>
              <a:t>Development staff budget.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008D80A2-C27E-4DA8-957A-EAEF6374C7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Capacity Plan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38E724B1-33EC-4CFB-AF0B-617C3695A9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7938" y="1981200"/>
            <a:ext cx="7086600" cy="4191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/>
              <a:t># of workers or machine * # of shifts * utilization * efficient.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…or the volume of availability a team has to undertake work in any given period of time.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Simply a measurement of how much time you have.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Don’t let other people tell you otherwise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Not a schedule.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Not a list of tasks either.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A great 1</a:t>
            </a:r>
            <a:r>
              <a:rPr lang="en-US" altLang="en-US" sz="2400" baseline="30000"/>
              <a:t>st</a:t>
            </a:r>
            <a:r>
              <a:rPr lang="en-US" altLang="en-US" sz="2400"/>
              <a:t> stage of project planning.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Establishes many initial data points.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Feeds data into other parts of the plan.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>
            <a:extLst>
              <a:ext uri="{FF2B5EF4-FFF2-40B4-BE49-F238E27FC236}">
                <a16:creationId xmlns:a16="http://schemas.microsoft.com/office/drawing/2014/main" id="{2D81937C-1E28-42C5-BBBC-404049471C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7086600" cy="457200"/>
          </a:xfrm>
        </p:spPr>
        <p:txBody>
          <a:bodyPr/>
          <a:lstStyle/>
          <a:p>
            <a:r>
              <a:rPr lang="en-US" altLang="en-US" sz="3600"/>
              <a:t>Capacity Plan</a:t>
            </a:r>
          </a:p>
        </p:txBody>
      </p:sp>
      <p:pic>
        <p:nvPicPr>
          <p:cNvPr id="69711" name="Picture 79">
            <a:extLst>
              <a:ext uri="{FF2B5EF4-FFF2-40B4-BE49-F238E27FC236}">
                <a16:creationId xmlns:a16="http://schemas.microsoft.com/office/drawing/2014/main" id="{2DC998F5-41F6-417F-9254-C4D30E8FE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57200"/>
            <a:ext cx="76962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B82D2EEA-DAFE-4176-AEC4-14A6E717C1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Capacity Plan vs Man Months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5760AFD6-8027-4D77-AF7A-65F8708AAA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/>
              <a:t>Man-Month charts do a similar thing.</a:t>
            </a:r>
          </a:p>
          <a:p>
            <a:r>
              <a:rPr lang="en-US" altLang="en-US" sz="2400"/>
              <a:t>Typically they don’t consider phases.</a:t>
            </a:r>
          </a:p>
          <a:p>
            <a:r>
              <a:rPr lang="en-US" altLang="en-US" sz="2400"/>
              <a:t>Man-month mindset is worth getting away from anyway.</a:t>
            </a:r>
          </a:p>
          <a:p>
            <a:pPr lvl="1"/>
            <a:r>
              <a:rPr lang="en-US" altLang="en-US" sz="2000"/>
              <a:t>Schedule for the time people have, not what they don’t.</a:t>
            </a:r>
          </a:p>
          <a:p>
            <a:r>
              <a:rPr lang="en-US" altLang="en-US" sz="2400"/>
              <a:t>Rarely used for anything other than budget.</a:t>
            </a:r>
          </a:p>
          <a:p>
            <a:pPr lvl="1"/>
            <a:r>
              <a:rPr lang="en-US" altLang="en-US" sz="2000"/>
              <a:t>Very disappointing to miss other opportunities.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EA7587E4-B686-43E9-96D7-E9DF733F44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Capacity Plan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0E0F783F-CDBE-4285-B9E1-75661F21C4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/>
              <a:t>First data becomes available</a:t>
            </a:r>
          </a:p>
          <a:p>
            <a:r>
              <a:rPr lang="en-US" altLang="en-US" sz="2400"/>
              <a:t>Allows first analysis</a:t>
            </a:r>
          </a:p>
          <a:p>
            <a:r>
              <a:rPr lang="en-US" altLang="en-US" sz="2400"/>
              <a:t>Shocking realizations</a:t>
            </a:r>
          </a:p>
          <a:p>
            <a:pPr lvl="1"/>
            <a:r>
              <a:rPr lang="en-US" altLang="en-US" sz="2000"/>
              <a:t>2 year project is really a 1.3 man year project.</a:t>
            </a:r>
          </a:p>
          <a:p>
            <a:pPr lvl="1"/>
            <a:r>
              <a:rPr lang="en-US" altLang="en-US" sz="2000"/>
              <a:t>4 month post-production is 89 days.</a:t>
            </a:r>
          </a:p>
          <a:p>
            <a:r>
              <a:rPr lang="en-US" altLang="en-US" sz="2400"/>
              <a:t>Motivation for doing this is becoming apparent.</a:t>
            </a:r>
          </a:p>
          <a:p>
            <a:pPr lvl="1"/>
            <a:r>
              <a:rPr lang="en-US" altLang="en-US" sz="2000"/>
              <a:t>Keeping it real!</a:t>
            </a:r>
          </a:p>
          <a:p>
            <a:pPr lvl="1"/>
            <a:r>
              <a:rPr lang="en-US" altLang="en-US" sz="2000"/>
              <a:t>EA Spouse won’t blog about you!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CHTO" val="262"/>
  <p:tag name="HOTSPOTTYPE" val="DefinedInNavigator"/>
  <p:tag name="DEFINEDINNAVIGATOR" val="True"/>
</p:tagLst>
</file>

<file path=ppt/theme/theme1.xml><?xml version="1.0" encoding="utf-8"?>
<a:theme xmlns:a="http://schemas.openxmlformats.org/drawingml/2006/main" name="Recommending A Strategy">
  <a:themeElements>
    <a:clrScheme name="Recommending A Strategy 1">
      <a:dk1>
        <a:srgbClr val="009999"/>
      </a:dk1>
      <a:lt1>
        <a:srgbClr val="FFFFFF"/>
      </a:lt1>
      <a:dk2>
        <a:srgbClr val="000066"/>
      </a:dk2>
      <a:lt2>
        <a:srgbClr val="339966"/>
      </a:lt2>
      <a:accent1>
        <a:srgbClr val="00CC99"/>
      </a:accent1>
      <a:accent2>
        <a:srgbClr val="0099CC"/>
      </a:accent2>
      <a:accent3>
        <a:srgbClr val="AAAAB8"/>
      </a:accent3>
      <a:accent4>
        <a:srgbClr val="DADADA"/>
      </a:accent4>
      <a:accent5>
        <a:srgbClr val="AAE2CA"/>
      </a:accent5>
      <a:accent6>
        <a:srgbClr val="008AB9"/>
      </a:accent6>
      <a:hlink>
        <a:srgbClr val="336699"/>
      </a:hlink>
      <a:folHlink>
        <a:srgbClr val="B2B2B2"/>
      </a:folHlink>
    </a:clrScheme>
    <a:fontScheme name="Recommending A Strategy">
      <a:majorFont>
        <a:latin typeface="DIN-Black"/>
        <a:ea typeface=""/>
        <a:cs typeface=""/>
      </a:majorFont>
      <a:minorFont>
        <a:latin typeface="DIN-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DIN-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DIN-Light" charset="0"/>
          </a:defRPr>
        </a:defPPr>
      </a:lstStyle>
    </a:lnDef>
  </a:objectDefaults>
  <a:extraClrSchemeLst>
    <a:extraClrScheme>
      <a:clrScheme name="Recommending A Strategy 1">
        <a:dk1>
          <a:srgbClr val="009999"/>
        </a:dk1>
        <a:lt1>
          <a:srgbClr val="FFFFFF"/>
        </a:lt1>
        <a:dk2>
          <a:srgbClr val="000066"/>
        </a:dk2>
        <a:lt2>
          <a:srgbClr val="339966"/>
        </a:lt2>
        <a:accent1>
          <a:srgbClr val="00CC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E2CA"/>
        </a:accent5>
        <a:accent6>
          <a:srgbClr val="008AB9"/>
        </a:accent6>
        <a:hlink>
          <a:srgbClr val="33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2">
        <a:dk1>
          <a:srgbClr val="000000"/>
        </a:dk1>
        <a:lt1>
          <a:srgbClr val="FFFFFF"/>
        </a:lt1>
        <a:dk2>
          <a:srgbClr val="009900"/>
        </a:dk2>
        <a:lt2>
          <a:srgbClr val="CC0000"/>
        </a:lt2>
        <a:accent1>
          <a:srgbClr val="CCCC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2D2DB9"/>
        </a:accent6>
        <a:hlink>
          <a:srgbClr val="00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ommending A Strateg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ommending A Strategy 4">
        <a:dk1>
          <a:srgbClr val="333399"/>
        </a:dk1>
        <a:lt1>
          <a:srgbClr val="FFFFCC"/>
        </a:lt1>
        <a:dk2>
          <a:srgbClr val="000000"/>
        </a:dk2>
        <a:lt2>
          <a:srgbClr val="0000FF"/>
        </a:lt2>
        <a:accent1>
          <a:srgbClr val="800000"/>
        </a:accent1>
        <a:accent2>
          <a:srgbClr val="3366CC"/>
        </a:accent2>
        <a:accent3>
          <a:srgbClr val="AAAAAA"/>
        </a:accent3>
        <a:accent4>
          <a:srgbClr val="DADAAE"/>
        </a:accent4>
        <a:accent5>
          <a:srgbClr val="C0AAAA"/>
        </a:accent5>
        <a:accent6>
          <a:srgbClr val="2D5CB9"/>
        </a:accent6>
        <a:hlink>
          <a:srgbClr val="FFFF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5">
        <a:dk1>
          <a:srgbClr val="CC3300"/>
        </a:dk1>
        <a:lt1>
          <a:srgbClr val="FFFFCC"/>
        </a:lt1>
        <a:dk2>
          <a:srgbClr val="000000"/>
        </a:dk2>
        <a:lt2>
          <a:srgbClr val="CC6600"/>
        </a:lt2>
        <a:accent1>
          <a:srgbClr val="993300"/>
        </a:accent1>
        <a:accent2>
          <a:srgbClr val="808000"/>
        </a:accent2>
        <a:accent3>
          <a:srgbClr val="AAAAAA"/>
        </a:accent3>
        <a:accent4>
          <a:srgbClr val="DADAAE"/>
        </a:accent4>
        <a:accent5>
          <a:srgbClr val="CAADAA"/>
        </a:accent5>
        <a:accent6>
          <a:srgbClr val="7373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6">
        <a:dk1>
          <a:srgbClr val="66CCFF"/>
        </a:dk1>
        <a:lt1>
          <a:srgbClr val="CCECFF"/>
        </a:lt1>
        <a:dk2>
          <a:srgbClr val="000000"/>
        </a:dk2>
        <a:lt2>
          <a:srgbClr val="9999FF"/>
        </a:lt2>
        <a:accent1>
          <a:srgbClr val="FFFFFF"/>
        </a:accent1>
        <a:accent2>
          <a:srgbClr val="99CCFF"/>
        </a:accent2>
        <a:accent3>
          <a:srgbClr val="AAAAAA"/>
        </a:accent3>
        <a:accent4>
          <a:srgbClr val="AEC9DA"/>
        </a:accent4>
        <a:accent5>
          <a:srgbClr val="FFFFFF"/>
        </a:accent5>
        <a:accent6>
          <a:srgbClr val="8AB9E7"/>
        </a:accent6>
        <a:hlink>
          <a:srgbClr val="CCE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7">
        <a:dk1>
          <a:srgbClr val="993366"/>
        </a:dk1>
        <a:lt1>
          <a:srgbClr val="FFFFCC"/>
        </a:lt1>
        <a:dk2>
          <a:srgbClr val="333399"/>
        </a:dk2>
        <a:lt2>
          <a:srgbClr val="0066FF"/>
        </a:lt2>
        <a:accent1>
          <a:srgbClr val="6600FF"/>
        </a:accent1>
        <a:accent2>
          <a:srgbClr val="0099CC"/>
        </a:accent2>
        <a:accent3>
          <a:srgbClr val="ADADCA"/>
        </a:accent3>
        <a:accent4>
          <a:srgbClr val="DADAAE"/>
        </a:accent4>
        <a:accent5>
          <a:srgbClr val="B8AAFF"/>
        </a:accent5>
        <a:accent6>
          <a:srgbClr val="008AB9"/>
        </a:accent6>
        <a:hlink>
          <a:srgbClr val="66FF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8">
        <a:dk1>
          <a:srgbClr val="993366"/>
        </a:dk1>
        <a:lt1>
          <a:srgbClr val="EAEAEA"/>
        </a:lt1>
        <a:dk2>
          <a:srgbClr val="660066"/>
        </a:dk2>
        <a:lt2>
          <a:srgbClr val="CC0000"/>
        </a:lt2>
        <a:accent1>
          <a:srgbClr val="A50021"/>
        </a:accent1>
        <a:accent2>
          <a:srgbClr val="660033"/>
        </a:accent2>
        <a:accent3>
          <a:srgbClr val="B8AAB8"/>
        </a:accent3>
        <a:accent4>
          <a:srgbClr val="C8C8C8"/>
        </a:accent4>
        <a:accent5>
          <a:srgbClr val="CFAAAB"/>
        </a:accent5>
        <a:accent6>
          <a:srgbClr val="5C00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 (Mac OS 9):Microsoft Office 2001:Templates:Presentations:Content:Recommending A Strategy</Template>
  <TotalTime>1377</TotalTime>
  <Words>1201</Words>
  <Application>Microsoft Office PowerPoint</Application>
  <PresentationFormat>On-screen Show (4:3)</PresentationFormat>
  <Paragraphs>194</Paragraphs>
  <Slides>41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Recommending A Strategy</vt:lpstr>
      <vt:lpstr>PowerPoint Presentation</vt:lpstr>
      <vt:lpstr>Next-gen Dev. Planning</vt:lpstr>
      <vt:lpstr>Development Plan</vt:lpstr>
      <vt:lpstr>Development Plan</vt:lpstr>
      <vt:lpstr>Capacity Analysis</vt:lpstr>
      <vt:lpstr>Capacity Plan</vt:lpstr>
      <vt:lpstr>Capacity Plan</vt:lpstr>
      <vt:lpstr>Capacity Plan vs Man Months</vt:lpstr>
      <vt:lpstr>Capacity Plan</vt:lpstr>
      <vt:lpstr>Development Capacity</vt:lpstr>
      <vt:lpstr>Development Capacity</vt:lpstr>
      <vt:lpstr>Capacity Analysis</vt:lpstr>
      <vt:lpstr>Capacity Analysis</vt:lpstr>
      <vt:lpstr>Capacity Analysis</vt:lpstr>
      <vt:lpstr>PowerPoint Presentation</vt:lpstr>
      <vt:lpstr>PowerPoint Presentation</vt:lpstr>
      <vt:lpstr>PowerPoint Presentation</vt:lpstr>
      <vt:lpstr>PowerPoint Presentation</vt:lpstr>
      <vt:lpstr>Reality Check</vt:lpstr>
      <vt:lpstr>Project Managers beware!</vt:lpstr>
      <vt:lpstr>Capacity Analysis - done</vt:lpstr>
      <vt:lpstr>Feature Planning #1</vt:lpstr>
      <vt:lpstr>Feature Planning #1</vt:lpstr>
      <vt:lpstr>Pillar Analysis (Value vs Risk)</vt:lpstr>
      <vt:lpstr>Feature Analysis (Value vs Risk)</vt:lpstr>
      <vt:lpstr>Engineering Worksheet</vt:lpstr>
      <vt:lpstr>Engineering Worksheet</vt:lpstr>
      <vt:lpstr>Worksheet Goals</vt:lpstr>
      <vt:lpstr>Task Lifecycle &amp; Quality</vt:lpstr>
      <vt:lpstr>Estimation Quality</vt:lpstr>
      <vt:lpstr>Worksheet Analysis</vt:lpstr>
      <vt:lpstr>Engineering Analysis</vt:lpstr>
      <vt:lpstr>Engineering Analysis – Pre-pro</vt:lpstr>
      <vt:lpstr>Engineering Analysis - Production</vt:lpstr>
      <vt:lpstr>Feature Analysis #2</vt:lpstr>
      <vt:lpstr>Feature Analysis #2</vt:lpstr>
      <vt:lpstr>Other Charts</vt:lpstr>
      <vt:lpstr>Scope Management</vt:lpstr>
      <vt:lpstr>Change Management</vt:lpstr>
      <vt:lpstr>Better than a Schedule?</vt:lpstr>
      <vt:lpstr>Wrap</vt:lpstr>
    </vt:vector>
  </TitlesOfParts>
  <Manager/>
  <Company>CMP Media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GDC 2005</dc:title>
  <dc:subject/>
  <dc:creator>Jamil Moledina</dc:creator>
  <cp:keywords/>
  <dc:description/>
  <cp:lastModifiedBy>Jez Sherlock</cp:lastModifiedBy>
  <cp:revision>69</cp:revision>
  <cp:lastPrinted>1904-01-01T00:00:00Z</cp:lastPrinted>
  <dcterms:created xsi:type="dcterms:W3CDTF">2004-08-04T22:10:32Z</dcterms:created>
  <dcterms:modified xsi:type="dcterms:W3CDTF">2019-10-31T16:27:30Z</dcterms:modified>
  <cp:category/>
</cp:coreProperties>
</file>